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0"/>
  </p:notesMasterIdLst>
  <p:sldIdLst>
    <p:sldId id="256" r:id="rId2"/>
    <p:sldId id="257" r:id="rId3"/>
    <p:sldId id="260" r:id="rId4"/>
    <p:sldId id="259" r:id="rId5"/>
    <p:sldId id="264" r:id="rId6"/>
    <p:sldId id="262" r:id="rId7"/>
    <p:sldId id="263" r:id="rId8"/>
    <p:sldId id="265" r:id="rId9"/>
    <p:sldId id="266" r:id="rId10"/>
    <p:sldId id="267" r:id="rId11"/>
    <p:sldId id="268" r:id="rId12"/>
    <p:sldId id="274" r:id="rId13"/>
    <p:sldId id="269" r:id="rId14"/>
    <p:sldId id="271" r:id="rId15"/>
    <p:sldId id="270" r:id="rId16"/>
    <p:sldId id="276" r:id="rId17"/>
    <p:sldId id="275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7"/>
    <p:restoredTop sz="94668"/>
  </p:normalViewPr>
  <p:slideViewPr>
    <p:cSldViewPr snapToGrid="0">
      <p:cViewPr>
        <p:scale>
          <a:sx n="132" d="100"/>
          <a:sy n="132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9E947-FB31-D642-9C62-D77A49DCA21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0321F-CA48-B84E-B435-0D14A99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16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0321F-CA48-B84E-B435-0D14A99649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5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0321F-CA48-B84E-B435-0D14A99649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6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12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5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9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5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49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1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0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0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9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496AE70-F970-59AB-7309-6CC00692C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205CB-1664-1B70-DFB1-39ADCC0C1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5074083"/>
            <a:ext cx="5508170" cy="1240970"/>
          </a:xfrm>
        </p:spPr>
        <p:txBody>
          <a:bodyPr anchor="t">
            <a:normAutofit/>
          </a:bodyPr>
          <a:lstStyle/>
          <a:p>
            <a:r>
              <a:rPr lang="en-US" dirty="0"/>
              <a:t>MSBA </a:t>
            </a:r>
            <a:br>
              <a:rPr lang="en-US" dirty="0"/>
            </a:br>
            <a:r>
              <a:rPr lang="en-US" dirty="0"/>
              <a:t>FINANCIAL GROUP</a:t>
            </a:r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FFA47C0E-4FEE-2906-2B4B-7F39051A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69" r="1" b="9276"/>
          <a:stretch/>
        </p:blipFill>
        <p:spPr>
          <a:xfrm>
            <a:off x="20" y="8"/>
            <a:ext cx="6055540" cy="45510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185AC8C-A1AD-13E5-5BBF-CAFB7E42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r="1" b="20984"/>
          <a:stretch/>
        </p:blipFill>
        <p:spPr bwMode="auto">
          <a:xfrm>
            <a:off x="6136441" y="-8"/>
            <a:ext cx="6055560" cy="455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62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08E8-EDED-E7FA-06EA-C5FAFCE3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0" y="99634"/>
            <a:ext cx="8886884" cy="953669"/>
          </a:xfrm>
        </p:spPr>
        <p:txBody>
          <a:bodyPr/>
          <a:lstStyle/>
          <a:p>
            <a:r>
              <a:rPr lang="en-US" dirty="0"/>
              <a:t>Building Machine Learning Model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65569F-DDB4-BADD-8F91-99C11B455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45705"/>
            <a:ext cx="6467061" cy="5035826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F16A9A5-0335-A867-8CEA-510938E6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45705"/>
            <a:ext cx="5824329" cy="536713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557FA6D-2976-188C-A2A7-E55E979CB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651000" cy="11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579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131F-DC01-E942-9843-34E6FCFCD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58" y="258416"/>
            <a:ext cx="8886884" cy="1053550"/>
          </a:xfrm>
        </p:spPr>
        <p:txBody>
          <a:bodyPr/>
          <a:lstStyle/>
          <a:p>
            <a:pPr algn="ctr"/>
            <a:r>
              <a:rPr lang="en-US" dirty="0"/>
              <a:t>MODEL PREDICTIONS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A42AC4-B008-F954-FD9B-ACAEC6E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6" y="1311966"/>
            <a:ext cx="11463130" cy="5287618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9C37DEA-1A99-9C03-EB57-0BD3E5A49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659"/>
            <a:ext cx="1796775" cy="135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7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8DC8-E61A-BABA-CAA3-807C02201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0" y="245654"/>
            <a:ext cx="8886884" cy="953669"/>
          </a:xfrm>
        </p:spPr>
        <p:txBody>
          <a:bodyPr/>
          <a:lstStyle/>
          <a:p>
            <a:pPr algn="ctr"/>
            <a:r>
              <a:rPr lang="en-US" dirty="0"/>
              <a:t>MODEL PREDICTIONS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94AD27C-5975-D9EC-EEF6-3E2A91AC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25"/>
            <a:ext cx="5936343" cy="556257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18EF32E-5CBF-2421-CBEF-7F857924A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651000" cy="11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545607-F849-D90E-0A38-F95B4A799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43" y="1199323"/>
            <a:ext cx="6255657" cy="55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37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ED69-4F5D-3864-492B-9360C1DB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158" y="0"/>
            <a:ext cx="8886884" cy="936353"/>
          </a:xfrm>
        </p:spPr>
        <p:txBody>
          <a:bodyPr/>
          <a:lstStyle/>
          <a:p>
            <a:pPr algn="ctr"/>
            <a:r>
              <a:rPr lang="en-US" dirty="0"/>
              <a:t>Exploratory Data Analysis(Finding 1)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33338B-A556-F4E0-DF9E-C3067D12D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2948"/>
            <a:ext cx="12192001" cy="589505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4AF6EE2-0819-43F5-E3D0-D7A94E9C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7654" cy="14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025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8903-703C-9D88-D33F-5855FFBF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112642"/>
            <a:ext cx="8886884" cy="9536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EXPLORATORY DATA ANALYSIS (FINDING 2)</a:t>
            </a: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239A1B5B-CAEE-218E-60E5-4EA27E10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1066311"/>
            <a:ext cx="11640458" cy="579168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40BFFCD-9D86-6592-9FFB-8F9176D6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9" y="0"/>
            <a:ext cx="1257654" cy="124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27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D9AACB-78BA-6AA1-CA20-3213AC68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9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75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B2F0E-F18A-002A-7789-80537F92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554" y="2999465"/>
            <a:ext cx="5757182" cy="2215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Predictions of our model for the un-labelled data</a:t>
            </a:r>
          </a:p>
        </p:txBody>
      </p:sp>
    </p:spTree>
    <p:extLst>
      <p:ext uri="{BB962C8B-B14F-4D97-AF65-F5344CB8AC3E}">
        <p14:creationId xmlns:p14="http://schemas.microsoft.com/office/powerpoint/2010/main" val="197829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91EEC-9CE8-02B9-A03A-2218A339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TOP 5 PREDICTORS FOR COMPANY GOING BANKRUPT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09AA4E-3BB3-BA86-CFD0-4D274A5B2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320496"/>
              </p:ext>
            </p:extLst>
          </p:nvPr>
        </p:nvGraphicFramePr>
        <p:xfrm>
          <a:off x="203201" y="2322286"/>
          <a:ext cx="11466285" cy="3788224"/>
        </p:xfrm>
        <a:graphic>
          <a:graphicData uri="http://schemas.openxmlformats.org/drawingml/2006/table">
            <a:tbl>
              <a:tblPr/>
              <a:tblGrid>
                <a:gridCol w="761695">
                  <a:extLst>
                    <a:ext uri="{9D8B030D-6E8A-4147-A177-3AD203B41FA5}">
                      <a16:colId xmlns:a16="http://schemas.microsoft.com/office/drawing/2014/main" val="654786491"/>
                    </a:ext>
                  </a:extLst>
                </a:gridCol>
                <a:gridCol w="761695">
                  <a:extLst>
                    <a:ext uri="{9D8B030D-6E8A-4147-A177-3AD203B41FA5}">
                      <a16:colId xmlns:a16="http://schemas.microsoft.com/office/drawing/2014/main" val="3340897433"/>
                    </a:ext>
                  </a:extLst>
                </a:gridCol>
                <a:gridCol w="1027267">
                  <a:extLst>
                    <a:ext uri="{9D8B030D-6E8A-4147-A177-3AD203B41FA5}">
                      <a16:colId xmlns:a16="http://schemas.microsoft.com/office/drawing/2014/main" val="3214731018"/>
                    </a:ext>
                  </a:extLst>
                </a:gridCol>
                <a:gridCol w="761695">
                  <a:extLst>
                    <a:ext uri="{9D8B030D-6E8A-4147-A177-3AD203B41FA5}">
                      <a16:colId xmlns:a16="http://schemas.microsoft.com/office/drawing/2014/main" val="2407020956"/>
                    </a:ext>
                  </a:extLst>
                </a:gridCol>
                <a:gridCol w="1400819">
                  <a:extLst>
                    <a:ext uri="{9D8B030D-6E8A-4147-A177-3AD203B41FA5}">
                      <a16:colId xmlns:a16="http://schemas.microsoft.com/office/drawing/2014/main" val="2936282953"/>
                    </a:ext>
                  </a:extLst>
                </a:gridCol>
                <a:gridCol w="910532">
                  <a:extLst>
                    <a:ext uri="{9D8B030D-6E8A-4147-A177-3AD203B41FA5}">
                      <a16:colId xmlns:a16="http://schemas.microsoft.com/office/drawing/2014/main" val="3820110540"/>
                    </a:ext>
                  </a:extLst>
                </a:gridCol>
                <a:gridCol w="2057452">
                  <a:extLst>
                    <a:ext uri="{9D8B030D-6E8A-4147-A177-3AD203B41FA5}">
                      <a16:colId xmlns:a16="http://schemas.microsoft.com/office/drawing/2014/main" val="719097530"/>
                    </a:ext>
                  </a:extLst>
                </a:gridCol>
                <a:gridCol w="1692657">
                  <a:extLst>
                    <a:ext uri="{9D8B030D-6E8A-4147-A177-3AD203B41FA5}">
                      <a16:colId xmlns:a16="http://schemas.microsoft.com/office/drawing/2014/main" val="222174744"/>
                    </a:ext>
                  </a:extLst>
                </a:gridCol>
                <a:gridCol w="2092473">
                  <a:extLst>
                    <a:ext uri="{9D8B030D-6E8A-4147-A177-3AD203B41FA5}">
                      <a16:colId xmlns:a16="http://schemas.microsoft.com/office/drawing/2014/main" val="181866072"/>
                    </a:ext>
                  </a:extLst>
                </a:gridCol>
              </a:tblGrid>
              <a:tr h="34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bankrupt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probability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company_id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borrowing_dependency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persistent_eps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Retained_earnings_to_total_assets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net_income_to_total_assets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current_liability_to_current_assets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09589"/>
                  </a:ext>
                </a:extLst>
              </a:tr>
              <a:tr h="34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0.99288565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western corp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id_6988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0.458818609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0.15429706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0.879444615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0.64180449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0.060766259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174821"/>
                  </a:ext>
                </a:extLst>
              </a:tr>
              <a:tr h="34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0.97423822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design solutions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id_7413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0.37930429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0.217736598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0.933467259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0.800780431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0.041219716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552074"/>
                  </a:ext>
                </a:extLst>
              </a:tr>
              <a:tr h="34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0.7941519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innocore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id_8801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0.384998982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0.161482462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0.911441408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0.736619098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0.060765125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34182"/>
                  </a:ext>
                </a:extLst>
              </a:tr>
              <a:tr h="34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0.99912834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pharmasolve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id_9614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0.374219105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0.225205635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0.935449309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0.815350392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0.030201105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585462"/>
                  </a:ext>
                </a:extLst>
              </a:tr>
              <a:tr h="34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0.9995966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ninetech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id_9131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0.370253398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0.218398412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0.935200209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0.80364729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0.021710461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477568"/>
                  </a:ext>
                </a:extLst>
              </a:tr>
              <a:tr h="34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0.99780607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songster inc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id_7102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0.37450876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0.217831143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0.938289897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0.804194657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0.025494302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363398"/>
                  </a:ext>
                </a:extLst>
              </a:tr>
              <a:tr h="34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0.99848729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rogers and sons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id_7012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0.374179962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0.21896568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0.942828956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0.814110614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0.047166348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357590"/>
                  </a:ext>
                </a:extLst>
              </a:tr>
              <a:tr h="34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0.98857784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Hallandall ag.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id_9904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0.373113046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0.20468942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0.932955215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0.804886953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0.033711602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0255"/>
                  </a:ext>
                </a:extLst>
              </a:tr>
              <a:tr h="34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0.99519491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Foster &amp; Kruse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id_6905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0.377306898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0.219343859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0.930139635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0.803260161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0.04351399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077560"/>
                  </a:ext>
                </a:extLst>
              </a:tr>
              <a:tr h="344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0.9956789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Highwood &amp; Hart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id_8039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0.37315107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0.212914815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0.930763203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0.794157853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0.028901672</a:t>
                      </a:r>
                    </a:p>
                  </a:txBody>
                  <a:tcPr marL="6792" marR="6792" marT="6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454266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7188A39E-0EE1-436F-3841-9947901E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7654" cy="14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39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D2D73E-B42D-0B39-8136-4A25DAFD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2C7CE-0EBE-8F05-50CA-AE6AC84F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1" y="818147"/>
            <a:ext cx="6957058" cy="1751798"/>
          </a:xfrm>
        </p:spPr>
        <p:txBody>
          <a:bodyPr anchor="ctr">
            <a:normAutofit/>
          </a:bodyPr>
          <a:lstStyle/>
          <a:p>
            <a:r>
              <a:rPr lang="en-US" sz="3400" dirty="0"/>
              <a:t>RECOMMENDATIONS BASED ON THE PREDICTIONS</a:t>
            </a:r>
          </a:p>
        </p:txBody>
      </p:sp>
      <p:pic>
        <p:nvPicPr>
          <p:cNvPr id="6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641ABE6-AD7D-B00E-39AD-B50C27651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921" y="952927"/>
            <a:ext cx="3004686" cy="36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E1D91-EFAE-2B80-9C0B-C66839BCC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257" y="2464067"/>
            <a:ext cx="6341043" cy="3250933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 I would suggest investing in the companies </a:t>
            </a:r>
            <a:r>
              <a:rPr lang="en-US" sz="1500" dirty="0" err="1"/>
              <a:t>Pharmasolve</a:t>
            </a:r>
            <a:r>
              <a:rPr lang="en-US" sz="1500" dirty="0"/>
              <a:t> , Nine-Tech, and Rodgers and Sons as all three show a very high probability of the companies not being bankrupt.</a:t>
            </a:r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r>
              <a:rPr lang="en-US" sz="1500" dirty="0"/>
              <a:t>Additionally, as per the top 5 attributes specified in the previous slide suggests that these companies have a lower borrowing dependency and high persistent earning per share when compared to the other companies.</a:t>
            </a:r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9924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AA3712-C5CA-A663-E80E-253CE093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14DB2-19A6-8880-275D-BE8C16DC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2999"/>
            <a:ext cx="4173416" cy="1257299"/>
          </a:xfrm>
        </p:spPr>
        <p:txBody>
          <a:bodyPr anchor="ctr">
            <a:normAutofit/>
          </a:bodyPr>
          <a:lstStyle/>
          <a:p>
            <a:r>
              <a:rPr lang="en-US" dirty="0"/>
              <a:t>CONCLUSIONS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4D2D6-C0DB-3C66-BA50-2AD94193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7" y="2736850"/>
            <a:ext cx="4173415" cy="29781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As per the model predictions, the following companies are at the highest probability of going bankrupt.</a:t>
            </a:r>
          </a:p>
          <a:p>
            <a:pPr>
              <a:lnSpc>
                <a:spcPct val="110000"/>
              </a:lnSpc>
            </a:pPr>
            <a:r>
              <a:rPr lang="en-US" sz="1500"/>
              <a:t>        -&gt; Western Corp</a:t>
            </a:r>
          </a:p>
          <a:p>
            <a:pPr>
              <a:lnSpc>
                <a:spcPct val="110000"/>
              </a:lnSpc>
            </a:pPr>
            <a:r>
              <a:rPr lang="en-US" sz="1500"/>
              <a:t>        -&gt; Design Solutions</a:t>
            </a:r>
          </a:p>
          <a:p>
            <a:pPr>
              <a:lnSpc>
                <a:spcPct val="110000"/>
              </a:lnSpc>
            </a:pPr>
            <a:r>
              <a:rPr lang="en-US" sz="1500"/>
              <a:t> The companies </a:t>
            </a:r>
            <a:r>
              <a:rPr lang="en-US" sz="1500" err="1"/>
              <a:t>Pharmasolve</a:t>
            </a:r>
            <a:r>
              <a:rPr lang="en-US" sz="1500"/>
              <a:t> , Nine-Tech, and Rodgers and Sons are safe to invest in, as the model predicts a high chance for not going bankrupt.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500"/>
          </a:p>
        </p:txBody>
      </p:sp>
      <p:pic>
        <p:nvPicPr>
          <p:cNvPr id="6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72BB6D9A-F77A-130B-525E-382E901C4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935440"/>
            <a:ext cx="495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60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768F94E-2BF1-56A5-87AC-0C4270793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data architecture&#10;&#10;Description automatically generated">
            <a:extLst>
              <a:ext uri="{FF2B5EF4-FFF2-40B4-BE49-F238E27FC236}">
                <a16:creationId xmlns:a16="http://schemas.microsoft.com/office/drawing/2014/main" id="{FB39D0ED-5213-7DCB-D667-526E426F1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445" r="1" b="1"/>
          <a:stretch/>
        </p:blipFill>
        <p:spPr>
          <a:xfrm>
            <a:off x="768626" y="132522"/>
            <a:ext cx="9766852" cy="65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5F8640-4E88-2825-B8F1-C90232F38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8FD2D9-A6F5-F7AD-0532-D1532719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0784" y="-97892"/>
            <a:ext cx="10868519" cy="6049352"/>
          </a:xfrm>
          <a:custGeom>
            <a:avLst/>
            <a:gdLst>
              <a:gd name="connsiteX0" fmla="*/ 1648792 w 10868519"/>
              <a:gd name="connsiteY0" fmla="*/ 2336 h 6049352"/>
              <a:gd name="connsiteX1" fmla="*/ 124583 w 10868519"/>
              <a:gd name="connsiteY1" fmla="*/ 358514 h 6049352"/>
              <a:gd name="connsiteX2" fmla="*/ 0 w 10868519"/>
              <a:gd name="connsiteY2" fmla="*/ 420038 h 6049352"/>
              <a:gd name="connsiteX3" fmla="*/ 98260 w 10868519"/>
              <a:gd name="connsiteY3" fmla="*/ 6049352 h 6049352"/>
              <a:gd name="connsiteX4" fmla="*/ 10868519 w 10868519"/>
              <a:gd name="connsiteY4" fmla="*/ 5861357 h 6049352"/>
              <a:gd name="connsiteX5" fmla="*/ 4119075 w 10868519"/>
              <a:gd name="connsiteY5" fmla="*/ 753030 h 6049352"/>
              <a:gd name="connsiteX6" fmla="*/ 4034798 w 10868519"/>
              <a:gd name="connsiteY6" fmla="*/ 692507 h 6049352"/>
              <a:gd name="connsiteX7" fmla="*/ 1882049 w 10868519"/>
              <a:gd name="connsiteY7" fmla="*/ 1150 h 6049352"/>
              <a:gd name="connsiteX8" fmla="*/ 1648792 w 10868519"/>
              <a:gd name="connsiteY8" fmla="*/ 2336 h 604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8519" h="6049352">
                <a:moveTo>
                  <a:pt x="1648792" y="2336"/>
                </a:moveTo>
                <a:cubicBezTo>
                  <a:pt x="1124538" y="20200"/>
                  <a:pt x="605764" y="140406"/>
                  <a:pt x="124583" y="358514"/>
                </a:cubicBezTo>
                <a:lnTo>
                  <a:pt x="0" y="420038"/>
                </a:lnTo>
                <a:lnTo>
                  <a:pt x="98260" y="6049352"/>
                </a:lnTo>
                <a:lnTo>
                  <a:pt x="10868519" y="5861357"/>
                </a:lnTo>
                <a:lnTo>
                  <a:pt x="4119075" y="753030"/>
                </a:lnTo>
                <a:lnTo>
                  <a:pt x="4034798" y="692507"/>
                </a:lnTo>
                <a:cubicBezTo>
                  <a:pt x="3377336" y="245206"/>
                  <a:pt x="2628961" y="19009"/>
                  <a:pt x="1882049" y="1150"/>
                </a:cubicBezTo>
                <a:cubicBezTo>
                  <a:pt x="1804246" y="-711"/>
                  <a:pt x="1726458" y="-310"/>
                  <a:pt x="1648792" y="2336"/>
                </a:cubicBez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FF9DC1-4BC2-12BB-AC4E-D6443CD11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3" y="0"/>
            <a:ext cx="16510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9E8D17-C045-68F0-A883-AA2AC78CD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700"/>
            <a:ext cx="11926957" cy="50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5C157BA-46FD-C9E0-ED7B-7ADFAE13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r="2498" b="2"/>
          <a:stretch/>
        </p:blipFill>
        <p:spPr bwMode="auto">
          <a:xfrm>
            <a:off x="191086" y="171715"/>
            <a:ext cx="4023105" cy="6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48AC2B-E464-7C84-3CC1-0EB040506E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0" r="4275" b="1"/>
          <a:stretch/>
        </p:blipFill>
        <p:spPr>
          <a:xfrm>
            <a:off x="4283232" y="171716"/>
            <a:ext cx="7717683" cy="317142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A32A8D2-7B9C-5601-C889-63071FF924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52" r="13941"/>
          <a:stretch/>
        </p:blipFill>
        <p:spPr>
          <a:xfrm>
            <a:off x="4283232" y="3514862"/>
            <a:ext cx="7389158" cy="3171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8FFA8-15A8-BF5C-AB89-F1C01B1A0147}"/>
              </a:ext>
            </a:extLst>
          </p:cNvPr>
          <p:cNvSpPr txBox="1"/>
          <p:nvPr/>
        </p:nvSpPr>
        <p:spPr>
          <a:xfrm>
            <a:off x="2915478" y="-2053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49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283F-1423-AB8F-B91B-E76DBB2D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57" y="221223"/>
            <a:ext cx="8886884" cy="953669"/>
          </a:xfrm>
        </p:spPr>
        <p:txBody>
          <a:bodyPr/>
          <a:lstStyle/>
          <a:p>
            <a:pPr algn="ctr"/>
            <a:r>
              <a:rPr lang="en-US" dirty="0"/>
              <a:t>AMAZON REDSHIFT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398FAFA-97B8-57E9-8477-D4F49DD3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79"/>
            <a:ext cx="12191999" cy="545782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5E4830C-F5C0-7AD8-9C1D-966AAAEF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223"/>
            <a:ext cx="1651000" cy="117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38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Freeform: Shape 5126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5496AE70-F970-59AB-7309-6CC00692C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763F1-3A3B-6A49-ED3B-90425778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604046"/>
            <a:ext cx="3489155" cy="1431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/>
              <a:t>AWS GLUE FOR ETL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6C2E8E2-6EC4-3DBF-3A48-E36293575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r="1" b="20984"/>
          <a:stretch/>
        </p:blipFill>
        <p:spPr bwMode="auto">
          <a:xfrm>
            <a:off x="-1" y="119269"/>
            <a:ext cx="2888954" cy="21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CE2CBA-035D-C74F-4AE1-8CB0EF7C5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75" r="12907" b="2"/>
          <a:stretch/>
        </p:blipFill>
        <p:spPr>
          <a:xfrm>
            <a:off x="3220278" y="-9"/>
            <a:ext cx="8971723" cy="66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6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8E5B-5872-16C6-0144-B4A28EA4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058" y="550209"/>
            <a:ext cx="8886884" cy="9536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 ETL for attaching the Bankrupt and the financials combined data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4F59A7-2144-F930-BCA0-C7E4D6A7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6" y="2054087"/>
            <a:ext cx="11968014" cy="480391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28E2C1E-4B19-6217-7457-F508C8549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1000" cy="20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1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53166-E4D8-4599-D8BA-40615B2C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947" y="543340"/>
            <a:ext cx="8886884" cy="927652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financials_combined and Bankruptcy tables and loading to Redshift Cluster for training data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1C4F61-66A6-806C-6FD0-DB476689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98" y="1725712"/>
            <a:ext cx="11888502" cy="513228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8D431E3-8924-F9BC-FFB7-3E64454E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56" y="62012"/>
            <a:ext cx="16510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59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D179-5172-A41E-7E6A-172305C6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332" y="298175"/>
            <a:ext cx="8886884" cy="874643"/>
          </a:xfrm>
        </p:spPr>
        <p:txBody>
          <a:bodyPr/>
          <a:lstStyle/>
          <a:p>
            <a:pPr algn="ctr"/>
            <a:r>
              <a:rPr lang="en-US" dirty="0"/>
              <a:t>AMAZON SAGE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28FF7-B549-6173-5ACC-46FD74BAF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51722"/>
            <a:ext cx="8883836" cy="4465657"/>
          </a:xfrm>
        </p:spPr>
        <p:txBody>
          <a:bodyPr/>
          <a:lstStyle/>
          <a:p>
            <a:r>
              <a:rPr lang="en-US" dirty="0"/>
              <a:t>Importing data from Redshift cluster(training data) and S3 bucket (</a:t>
            </a:r>
            <a:r>
              <a:rPr lang="en-US" dirty="0" err="1"/>
              <a:t>unlabelleddata</a:t>
            </a:r>
            <a:r>
              <a:rPr lang="en-US" dirty="0"/>
              <a:t> data) into Amazon </a:t>
            </a:r>
            <a:r>
              <a:rPr lang="en-US" dirty="0" err="1"/>
              <a:t>sagemaker</a:t>
            </a:r>
            <a:r>
              <a:rPr lang="en-US" dirty="0"/>
              <a:t>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A5C0DF-8F84-BE0B-4039-14D33555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81" y="2063855"/>
            <a:ext cx="11426423" cy="44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12057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389</Words>
  <Application>Microsoft Macintosh PowerPoint</Application>
  <PresentationFormat>Widescreen</PresentationFormat>
  <Paragraphs>124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Narrow</vt:lpstr>
      <vt:lpstr>Arial</vt:lpstr>
      <vt:lpstr>Neue Haas Grotesk Text Pro</vt:lpstr>
      <vt:lpstr>SwellVTI</vt:lpstr>
      <vt:lpstr>MSBA  FINANCIAL GROUP</vt:lpstr>
      <vt:lpstr>PowerPoint Presentation</vt:lpstr>
      <vt:lpstr>PowerPoint Presentation</vt:lpstr>
      <vt:lpstr>PowerPoint Presentation</vt:lpstr>
      <vt:lpstr>AMAZON REDSHIFT</vt:lpstr>
      <vt:lpstr>AWS GLUE FOR ETL</vt:lpstr>
      <vt:lpstr>VISUAL ETL for attaching the Bankrupt and the financials combined data</vt:lpstr>
      <vt:lpstr>Combining financials_combined and Bankruptcy tables and loading to Redshift Cluster for training data</vt:lpstr>
      <vt:lpstr>AMAZON SAGE MAKER</vt:lpstr>
      <vt:lpstr>Building Machine Learning Model </vt:lpstr>
      <vt:lpstr>MODEL PREDICTIONS</vt:lpstr>
      <vt:lpstr>MODEL PREDICTIONS</vt:lpstr>
      <vt:lpstr>Exploratory Data Analysis(Finding 1)</vt:lpstr>
      <vt:lpstr>EXPLORATORY DATA ANALYSIS (FINDING 2)</vt:lpstr>
      <vt:lpstr>Predictions of our model for the un-labelled data</vt:lpstr>
      <vt:lpstr>TOP 5 PREDICTORS FOR COMPANY GOING BANKRUPT</vt:lpstr>
      <vt:lpstr>RECOMMENDATIONS BASED ON THE PREDICTIONS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Arma Shaik</dc:creator>
  <cp:lastModifiedBy>Arma Shaik</cp:lastModifiedBy>
  <cp:revision>10</cp:revision>
  <dcterms:created xsi:type="dcterms:W3CDTF">2024-10-04T20:56:42Z</dcterms:created>
  <dcterms:modified xsi:type="dcterms:W3CDTF">2024-10-05T04:29:51Z</dcterms:modified>
</cp:coreProperties>
</file>